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00503000000020004" pitchFamily="2" charset="0"/>
      <p:regular r:id="rId8"/>
      <p:bold r:id="rId9"/>
      <p:italic r:id="rId10"/>
      <p:boldItalic r:id="rId11"/>
    </p:embeddedFon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Medium" pitchFamily="2" charset="77"/>
      <p:regular r:id="rId16"/>
      <p:bold r:id="rId17"/>
      <p:italic r:id="rId18"/>
      <p:boldItalic r:id="rId19"/>
    </p:embeddedFont>
    <p:embeddedFont>
      <p:font typeface="Montserrat SemiBold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e4NGB21Nl+yWrkzNG/UcT3tF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725"/>
  </p:normalViewPr>
  <p:slideViewPr>
    <p:cSldViewPr snapToGrid="0">
      <p:cViewPr varScale="1">
        <p:scale>
          <a:sx n="113" d="100"/>
          <a:sy n="113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0" y="794075"/>
            <a:ext cx="9144000" cy="7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1"/>
            <a:ext cx="9144000" cy="850900"/>
          </a:xfrm>
          <a:prstGeom prst="rect">
            <a:avLst/>
          </a:prstGeom>
          <a:solidFill>
            <a:srgbClr val="61A6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138311" y="1736675"/>
            <a:ext cx="5852814" cy="99627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61A6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Trois thématiques de recherche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RSE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Régulation des activités économiques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Transport maritime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133061" y="2884749"/>
            <a:ext cx="5852814" cy="14301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61A6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dirty="0">
                <a:latin typeface="Montserrat"/>
                <a:ea typeface="Montserrat"/>
                <a:cs typeface="Montserrat"/>
                <a:sym typeface="Montserrat"/>
              </a:rPr>
              <a:t>Trois axes de mon programme de recherche 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dirty="0"/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Char char="●"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Travailler sur la régulation du numérique.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fr-FR" sz="1000" dirty="0">
                <a:latin typeface="Montserrat"/>
                <a:ea typeface="Calibri"/>
                <a:cs typeface="Calibri"/>
                <a:sym typeface="Montserrat"/>
              </a:rPr>
              <a:t>Renforcer la régulation de la prise en compte par les entreprises de leur responsabilité sociétale. </a:t>
            </a: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fr-FR" sz="1000" dirty="0">
                <a:latin typeface="Montserrat"/>
                <a:ea typeface="Calibri"/>
                <a:cs typeface="Calibri"/>
                <a:sym typeface="Montserrat"/>
              </a:rPr>
              <a:t>Travailler sur le concept de RSE digitale. 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5421" y="3305670"/>
            <a:ext cx="2894846" cy="34280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61A6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1" dirty="0">
                <a:latin typeface="Montserrat"/>
                <a:ea typeface="Montserrat"/>
                <a:cs typeface="Montserrat"/>
                <a:sym typeface="Montserrat"/>
              </a:rPr>
              <a:t>Bibliographie sélective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336550" lvl="0" indent="-171450">
              <a:buSzPts val="1000"/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/>
                <a:ea typeface="Montserrat"/>
                <a:cs typeface="Montserrat"/>
                <a:sym typeface="Montserrat"/>
              </a:rPr>
              <a:t>Branellec</a:t>
            </a: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, G. et Sommier B. (2023), Utilisation des données numériques personnelles dans la présidentielle française de 2017 : règle du jeu et jeux sur la règle ou la </a:t>
            </a:r>
            <a:r>
              <a:rPr lang="fr-FR" sz="1000" dirty="0" err="1">
                <a:latin typeface="Montserrat"/>
                <a:ea typeface="Montserrat"/>
                <a:cs typeface="Montserrat"/>
                <a:sym typeface="Montserrat"/>
              </a:rPr>
              <a:t>corégulation</a:t>
            </a: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 des pratiques d’e-marketing politique, Revue Gestion et management public (FNEGE 2). </a:t>
            </a:r>
          </a:p>
          <a:p>
            <a:pPr marL="336550" lvl="0" indent="-171450">
              <a:buSzPts val="1000"/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/>
                <a:ea typeface="Montserrat"/>
                <a:cs typeface="Montserrat"/>
                <a:sym typeface="Montserrat"/>
              </a:rPr>
              <a:t>Branellec</a:t>
            </a: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, G., Y-S. Kim, J-Y. Lee, H-R. Shin et S-R. Um, (2022). Fintech et seniors : une étude des facteurs d’acceptation. Revue d’Economie et de Management de l’Innovation (Innovations) n°67 (FNEGE 2). </a:t>
            </a:r>
          </a:p>
          <a:p>
            <a:pPr marL="336550" lvl="0" indent="-171450">
              <a:buSzPts val="1000"/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/>
                <a:ea typeface="Montserrat"/>
                <a:cs typeface="Montserrat"/>
                <a:sym typeface="Montserrat"/>
              </a:rPr>
              <a:t>Branellec</a:t>
            </a: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 G. et </a:t>
            </a:r>
            <a:r>
              <a:rPr lang="fr-FR" sz="1000" dirty="0" err="1">
                <a:latin typeface="Montserrat"/>
                <a:ea typeface="Montserrat"/>
                <a:cs typeface="Montserrat"/>
                <a:sym typeface="Montserrat"/>
              </a:rPr>
              <a:t>Onnée</a:t>
            </a: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 S. (2017), L’essor du crowdfunding immobilier dans l’écosystème du financement de l’immobilier : entre logiques juridiques et logiques managériales. Revue Française de Gestion (FNEGE 2) n° 269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133061" y="4410175"/>
            <a:ext cx="5877113" cy="2323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61A6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dirty="0">
                <a:latin typeface="Montserrat"/>
                <a:ea typeface="Montserrat"/>
                <a:cs typeface="Montserrat"/>
                <a:sym typeface="Montserrat"/>
              </a:rPr>
              <a:t>Implications pratiques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Mes travaux de recherche permettent de :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Travailler sur la régulation des nouvelles activités économiques (Fintech, </a:t>
            </a:r>
            <a:r>
              <a:rPr lang="fr-FR" sz="1000" dirty="0" err="1">
                <a:latin typeface="Montserrat"/>
                <a:ea typeface="Montserrat"/>
                <a:cs typeface="Montserrat"/>
                <a:sym typeface="Montserrat"/>
              </a:rPr>
              <a:t>Regtech</a:t>
            </a: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, crowdfunding…) ;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fr-FR" sz="1000" dirty="0">
                <a:latin typeface="Montserrat"/>
                <a:ea typeface="Montserrat"/>
                <a:cs typeface="Montserrat"/>
                <a:sym typeface="Montserrat"/>
              </a:rPr>
              <a:t>Renforcer l’encadrement des démarches volontaire de prise en compte par les entreprises de leurs impacts sociétaux ;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just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fr-FR" sz="1000" dirty="0">
                <a:latin typeface="Montserrat"/>
                <a:ea typeface="Calibri"/>
                <a:cs typeface="Calibri"/>
                <a:sym typeface="Montserrat"/>
              </a:rPr>
              <a:t>Conduire une réflexion sur une évolution des modes de production du Droit. 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352874" y="955238"/>
            <a:ext cx="10035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i="0" u="none" strike="noStrike" cap="none" dirty="0">
                <a:solidFill>
                  <a:srgbClr val="7F7F7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ARTICLES</a:t>
            </a:r>
            <a:endParaRPr sz="1000" i="0" u="none" strike="noStrike" cap="none" dirty="0">
              <a:solidFill>
                <a:srgbClr val="7F7F7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>
              <a:buFont typeface="Arial"/>
              <a:buNone/>
            </a:pPr>
            <a:r>
              <a:rPr lang="fr-FR" b="1" dirty="0">
                <a:solidFill>
                  <a:schemeClr val="dk1"/>
                </a:solidFill>
                <a:latin typeface="Helvetica Neue"/>
                <a:sym typeface="Helvetica Neue"/>
              </a:rPr>
              <a:t>17</a:t>
            </a:r>
            <a:endParaRPr b="1" dirty="0">
              <a:solidFill>
                <a:schemeClr val="dk1"/>
              </a:solidFill>
              <a:latin typeface="Helvetica Neue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3408725" y="955258"/>
            <a:ext cx="1194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7F7F7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CHAPITRES</a:t>
            </a:r>
            <a:endParaRPr sz="1000" dirty="0">
              <a:solidFill>
                <a:srgbClr val="7F7F7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ctr"/>
            <a:r>
              <a:rPr lang="fr-FR" b="1" dirty="0">
                <a:solidFill>
                  <a:schemeClr val="dk1"/>
                </a:solidFill>
                <a:latin typeface="Helvetica Neue"/>
                <a:sym typeface="Helvetica Neue"/>
              </a:rPr>
              <a:t>9</a:t>
            </a:r>
            <a:endParaRPr b="1" dirty="0">
              <a:solidFill>
                <a:schemeClr val="dk1"/>
              </a:solidFill>
              <a:latin typeface="Helvetica Neue"/>
              <a:sym typeface="Montserrat SemiBold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655973" y="955263"/>
            <a:ext cx="100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7F7F7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OUVRAGES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Helvetica Neue"/>
                <a:sym typeface="Helvetica Neue"/>
              </a:rPr>
              <a:t>2</a:t>
            </a:r>
            <a:endParaRPr dirty="0"/>
          </a:p>
        </p:txBody>
      </p:sp>
      <p:grpSp>
        <p:nvGrpSpPr>
          <p:cNvPr id="97" name="Google Shape;97;p1"/>
          <p:cNvGrpSpPr/>
          <p:nvPr/>
        </p:nvGrpSpPr>
        <p:grpSpPr>
          <a:xfrm>
            <a:off x="85421" y="1829219"/>
            <a:ext cx="2169347" cy="1364759"/>
            <a:chOff x="57484" y="1583846"/>
            <a:chExt cx="2169347" cy="1419300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199503" y="1583846"/>
              <a:ext cx="2027328" cy="14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1" u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Gurvan BRANELLEC</a:t>
              </a:r>
              <a:endParaRPr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Arial"/>
                <a:buNone/>
              </a:pPr>
              <a:r>
                <a:rPr lang="fr-FR" sz="1000" dirty="0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g.branellec@istec.fr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rtl="0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fr-FR" sz="1000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Directeur du Programme </a:t>
              </a:r>
              <a:r>
                <a:rPr lang="fr-FR" sz="1000" dirty="0" err="1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Bachelor</a:t>
              </a:r>
              <a:r>
                <a:rPr lang="fr-FR" sz="1000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en Management</a:t>
              </a:r>
              <a:endParaRPr lang="fr-FR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rtl="0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fr-FR" sz="1000" dirty="0" err="1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Istec</a:t>
              </a:r>
              <a:r>
                <a:rPr lang="fr-FR" sz="1000" u="none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Paris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fr-FR" sz="1000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  </a:t>
              </a:r>
              <a:endParaRPr sz="1100" u="none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3">
              <a:alphaModFix amt="85000"/>
            </a:blip>
            <a:srcRect/>
            <a:stretch/>
          </p:blipFill>
          <p:spPr>
            <a:xfrm>
              <a:off x="94911" y="2873597"/>
              <a:ext cx="78178" cy="125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4">
              <a:alphaModFix amt="49000"/>
            </a:blip>
            <a:srcRect/>
            <a:stretch/>
          </p:blipFill>
          <p:spPr>
            <a:xfrm>
              <a:off x="57484" y="2421324"/>
              <a:ext cx="142019" cy="1420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400" y="54650"/>
            <a:ext cx="1526843" cy="7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3050" y="869650"/>
            <a:ext cx="1089031" cy="67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2F7811-46FC-3634-5058-AE3BABFE8C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25441" y="124325"/>
            <a:ext cx="1064597" cy="159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269</Words>
  <Application>Microsoft Macintosh PowerPoint</Application>
  <PresentationFormat>Affichage à l'écran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Montserrat SemiBold</vt:lpstr>
      <vt:lpstr>Helvetica Neue</vt:lpstr>
      <vt:lpstr>Calibri</vt:lpstr>
      <vt:lpstr>Montserrat Medium</vt:lpstr>
      <vt:lpstr>Montserrat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ISTEC CERI</dc:creator>
  <cp:lastModifiedBy>Laurie Charbonnier</cp:lastModifiedBy>
  <cp:revision>3</cp:revision>
  <dcterms:created xsi:type="dcterms:W3CDTF">2016-10-01T17:49:04Z</dcterms:created>
  <dcterms:modified xsi:type="dcterms:W3CDTF">2023-09-04T04:16:42Z</dcterms:modified>
</cp:coreProperties>
</file>